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6" r:id="rId3"/>
    <p:sldId id="275" r:id="rId4"/>
    <p:sldId id="259" r:id="rId5"/>
    <p:sldId id="297" r:id="rId6"/>
    <p:sldId id="296" r:id="rId7"/>
    <p:sldId id="298" r:id="rId8"/>
    <p:sldId id="299" r:id="rId9"/>
    <p:sldId id="279" r:id="rId10"/>
    <p:sldId id="277" r:id="rId11"/>
    <p:sldId id="27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clrMode="gray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10" autoAdjust="0"/>
    <p:restoredTop sz="94660"/>
  </p:normalViewPr>
  <p:slideViewPr>
    <p:cSldViewPr snapToObjects="1">
      <p:cViewPr>
        <p:scale>
          <a:sx n="100" d="100"/>
          <a:sy n="100" d="100"/>
        </p:scale>
        <p:origin x="-136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578FD-3525-1743-AAE3-4D7A66416820}" type="datetimeFigureOut">
              <a:rPr lang="en-US" smtClean="0"/>
              <a:pPr/>
              <a:t>11/7/13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9C51BA-D69D-3D40-A6A7-EB5F9D7133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2321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491F1-0106-2444-8BC4-698934455FFA}" type="datetimeFigureOut">
              <a:rPr lang="en-US" smtClean="0"/>
              <a:pPr/>
              <a:t>11/7/13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87360-2B74-674D-A390-4871E56A76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832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>
              <a:latin typeface="Times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11/7/13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11/7/13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11/7/13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11/7/13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11/7/13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11/7/13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11/7/13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11/7/13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11/7/13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11/7/13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AB37D-C94D-EB4C-AE3A-A7EE03DBA14D}" type="datetimeFigureOut">
              <a:rPr lang="en-US" smtClean="0"/>
              <a:pPr/>
              <a:t>11/7/13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2AB37D-C94D-EB4C-AE3A-A7EE03DBA14D}" type="datetimeFigureOut">
              <a:rPr lang="en-US" smtClean="0"/>
              <a:pPr/>
              <a:t>11/7/13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51200-D5E3-AA4B-98AB-5B0F9717F2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hyperlink" Target="http://www.k12.wa.us/Science/pubdocs/WAScienceStandards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1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60280" y="3657600"/>
            <a:ext cx="4246814" cy="28574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52400"/>
            <a:ext cx="8001000" cy="1470025"/>
          </a:xfrm>
        </p:spPr>
        <p:txBody>
          <a:bodyPr/>
          <a:lstStyle/>
          <a:p>
            <a:r>
              <a:rPr lang="en-US" dirty="0" smtClean="0"/>
              <a:t>Assessment: a brief introduction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6707" y="1828800"/>
            <a:ext cx="810389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Questions I hope to address: </a:t>
            </a:r>
          </a:p>
          <a:p>
            <a:r>
              <a:rPr lang="en-US" sz="2400" dirty="0" smtClean="0"/>
              <a:t>• What </a:t>
            </a:r>
            <a:r>
              <a:rPr lang="en-US" sz="2400" i="1" dirty="0" smtClean="0"/>
              <a:t>is</a:t>
            </a:r>
            <a:r>
              <a:rPr lang="en-US" sz="2400" dirty="0" smtClean="0"/>
              <a:t> assessment? Is it the same as testing?</a:t>
            </a:r>
          </a:p>
          <a:p>
            <a:r>
              <a:rPr lang="en-US" sz="2400" dirty="0" smtClean="0"/>
              <a:t>• Where does it fit in the processes of teaching, learning, and curriculum planning?</a:t>
            </a:r>
          </a:p>
          <a:p>
            <a:r>
              <a:rPr lang="en-US" sz="2400" dirty="0" smtClean="0"/>
              <a:t>• How might it work in your content area or grade level?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t0.gstatic.com/images?q=tbn:ANd9GcSx_Mmg94p2HLec_fVn9W9JbMVpSR9JJMHJN44yiw8DiY4W5rO3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1"/>
            <a:ext cx="1905000" cy="1879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7289800" cy="762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mbria"/>
                <a:ea typeface="ＭＳ 明朝"/>
                <a:cs typeface="Times New Roman"/>
              </a:rPr>
              <a:t/>
            </a:r>
            <a:br>
              <a:rPr lang="en-US" dirty="0" smtClean="0">
                <a:latin typeface="Cambria"/>
                <a:ea typeface="ＭＳ 明朝"/>
                <a:cs typeface="Times New Roman"/>
              </a:rPr>
            </a:br>
            <a:r>
              <a:rPr lang="en-US" dirty="0" smtClean="0">
                <a:latin typeface="+mn-lt"/>
                <a:ea typeface="ＭＳ 明朝"/>
                <a:cs typeface="Times New Roman"/>
              </a:rPr>
              <a:t>Which </a:t>
            </a:r>
            <a:r>
              <a:rPr lang="en-US" dirty="0">
                <a:latin typeface="+mn-lt"/>
                <a:ea typeface="ＭＳ 明朝"/>
                <a:cs typeface="Times New Roman"/>
              </a:rPr>
              <a:t>Ball is the Best Bouncer?</a:t>
            </a:r>
            <a:br>
              <a:rPr lang="en-US" dirty="0">
                <a:latin typeface="+mn-lt"/>
                <a:ea typeface="ＭＳ 明朝"/>
                <a:cs typeface="Times New Roman"/>
              </a:rPr>
            </a:b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432800" cy="4572000"/>
          </a:xfrm>
        </p:spPr>
        <p:txBody>
          <a:bodyPr>
            <a:normAutofit fontScale="70000" lnSpcReduction="20000"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ea typeface="ＭＳ 明朝"/>
                <a:cs typeface="Times New Roman"/>
              </a:rPr>
              <a:t>Washington Science Standards for Grades 4-5</a:t>
            </a:r>
          </a:p>
          <a:p>
            <a:pPr marL="400050" lvl="1" indent="457200">
              <a:spcBef>
                <a:spcPts val="0"/>
              </a:spcBef>
            </a:pPr>
            <a:r>
              <a:rPr lang="en-US" sz="3100" dirty="0">
                <a:ea typeface="ＭＳ 明朝"/>
                <a:cs typeface="Times New Roman"/>
              </a:rPr>
              <a:t>EALR 2:  Inquiry </a:t>
            </a:r>
          </a:p>
          <a:p>
            <a:pPr marL="857250" lvl="1" indent="457200">
              <a:spcBef>
                <a:spcPts val="0"/>
              </a:spcBef>
            </a:pPr>
            <a:r>
              <a:rPr lang="en-US" sz="3100" dirty="0">
                <a:ea typeface="ＭＳ 明朝"/>
                <a:cs typeface="Times New Roman"/>
              </a:rPr>
              <a:t>Big Idea: Inquiry (INQ)</a:t>
            </a:r>
          </a:p>
          <a:p>
            <a:pPr marL="1314450" lvl="1" indent="457200">
              <a:spcBef>
                <a:spcPts val="0"/>
              </a:spcBef>
            </a:pPr>
            <a:r>
              <a:rPr lang="en-US" sz="3100" dirty="0">
                <a:ea typeface="ＭＳ 明朝"/>
                <a:cs typeface="Times New Roman"/>
              </a:rPr>
              <a:t>Core Content:  Planning Investigation</a:t>
            </a:r>
          </a:p>
          <a:p>
            <a:pPr marL="1771650" lvl="1" indent="457200">
              <a:spcBef>
                <a:spcPts val="0"/>
              </a:spcBef>
            </a:pPr>
            <a:r>
              <a:rPr lang="en-US" sz="3100" dirty="0">
                <a:ea typeface="ＭＳ 明朝"/>
                <a:cs typeface="Times New Roman"/>
              </a:rPr>
              <a:t>4-5 INQB    Investigate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100" b="1" dirty="0" smtClean="0">
              <a:ea typeface="ＭＳ 明朝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ea typeface="ＭＳ 明朝"/>
                <a:cs typeface="Times New Roman"/>
              </a:rPr>
              <a:t>Content Standard:</a:t>
            </a:r>
            <a:endParaRPr lang="en-US" dirty="0" smtClean="0">
              <a:ea typeface="ＭＳ 明朝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ea typeface="ＭＳ 明朝"/>
                <a:cs typeface="Times New Roman"/>
              </a:rPr>
              <a:t>Scientists plan and conduct different kinds of investigations, depending on the questions they are trying to answer. Types of investigations include systematic observations and descriptions, field studies, models, and open-ended explorations as well as controlled experiments.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100" dirty="0" smtClean="0">
              <a:ea typeface="ＭＳ 明朝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dirty="0" smtClean="0">
                <a:ea typeface="ＭＳ 明朝"/>
                <a:cs typeface="Times New Roman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 smtClean="0">
                <a:ea typeface="ＭＳ 明朝"/>
                <a:cs typeface="Times New Roman"/>
              </a:rPr>
              <a:t>Performance expectation:</a:t>
            </a:r>
            <a:endParaRPr lang="en-US" dirty="0" smtClean="0">
              <a:ea typeface="ＭＳ 明朝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ea typeface="ＭＳ 明朝"/>
                <a:cs typeface="Times New Roman"/>
              </a:rPr>
              <a:t>Work collaboratively with other students to carry out a controlled experiment, selecting appropriate tools and demonstrating safe and careful use of equipment. 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9900" y="6211669"/>
            <a:ext cx="6442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hlinkClick r:id="rId3"/>
              </a:rPr>
              <a:t>http://www.k12.wa.us/Science/pubdocs/WAScienceStandards.pdf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761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://t0.gstatic.com/images?q=tbn:ANd9GcSx_Mmg94p2HLec_fVn9W9JbMVpSR9JJMHJN44yiw8DiY4W5rO3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1"/>
            <a:ext cx="1905000" cy="1879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19811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/>
              <a:t>Learning </a:t>
            </a:r>
            <a:r>
              <a:rPr lang="en-US" sz="2000" b="1" dirty="0" smtClean="0"/>
              <a:t>Target:</a:t>
            </a:r>
            <a:r>
              <a:rPr lang="en-US" sz="2000" dirty="0"/>
              <a:t> </a:t>
            </a:r>
            <a:r>
              <a:rPr lang="en-US" sz="2000" dirty="0" smtClean="0"/>
              <a:t>Student </a:t>
            </a:r>
            <a:r>
              <a:rPr lang="en-US" sz="2000" dirty="0"/>
              <a:t>will be able to control variables in an experiment or “fair test.”  (</a:t>
            </a:r>
            <a:r>
              <a:rPr lang="en-US" sz="2000" dirty="0" smtClean="0"/>
              <a:t>Skill)  </a:t>
            </a:r>
            <a:r>
              <a:rPr lang="en-US" sz="2000" dirty="0"/>
              <a:t> </a:t>
            </a:r>
            <a:endParaRPr lang="en-US" sz="2000" dirty="0" smtClean="0"/>
          </a:p>
          <a:p>
            <a:pPr marL="0" indent="0">
              <a:buNone/>
            </a:pPr>
            <a:endParaRPr lang="en-US" sz="900" dirty="0"/>
          </a:p>
          <a:p>
            <a:pPr marL="0" indent="0">
              <a:buNone/>
            </a:pPr>
            <a:r>
              <a:rPr lang="en-US" sz="2000" b="1" dirty="0" smtClean="0"/>
              <a:t>Evidence</a:t>
            </a:r>
            <a:r>
              <a:rPr lang="en-US" sz="2000" dirty="0" smtClean="0"/>
              <a:t>: Student </a:t>
            </a:r>
            <a:r>
              <a:rPr lang="en-US" sz="2000" dirty="0"/>
              <a:t>devises </a:t>
            </a:r>
            <a:r>
              <a:rPr lang="en-US" sz="2000" dirty="0" smtClean="0"/>
              <a:t>an </a:t>
            </a:r>
            <a:r>
              <a:rPr lang="en-US" sz="2000" dirty="0"/>
              <a:t>experiment in which one variable is manipulated while all others are held constant. 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b="1" dirty="0" smtClean="0"/>
              <a:t>Assessment</a:t>
            </a:r>
            <a:r>
              <a:rPr lang="en-US" sz="2000" dirty="0"/>
              <a:t>:</a:t>
            </a:r>
            <a:r>
              <a:rPr lang="en-US" sz="2000" dirty="0" smtClean="0"/>
              <a:t> Performance assessment</a:t>
            </a:r>
          </a:p>
          <a:p>
            <a:pPr marL="0" indent="0">
              <a:buNone/>
            </a:pPr>
            <a:r>
              <a:rPr lang="en-US" sz="2000" b="1" dirty="0" smtClean="0"/>
              <a:t>Scoring Guide - Rubric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7289800" cy="762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  <a:ea typeface="ＭＳ 明朝"/>
                <a:cs typeface="Times New Roman"/>
              </a:rPr>
              <a:t/>
            </a:r>
            <a:br>
              <a:rPr lang="en-US" dirty="0" smtClean="0">
                <a:latin typeface="+mn-lt"/>
                <a:ea typeface="ＭＳ 明朝"/>
                <a:cs typeface="Times New Roman"/>
              </a:rPr>
            </a:br>
            <a:r>
              <a:rPr lang="en-US" dirty="0" smtClean="0">
                <a:latin typeface="+mn-lt"/>
                <a:ea typeface="ＭＳ 明朝"/>
                <a:cs typeface="Times New Roman"/>
              </a:rPr>
              <a:t>Which </a:t>
            </a:r>
            <a:r>
              <a:rPr lang="en-US" dirty="0">
                <a:latin typeface="+mn-lt"/>
                <a:ea typeface="ＭＳ 明朝"/>
                <a:cs typeface="Times New Roman"/>
              </a:rPr>
              <a:t>Ball is the Best Bouncer?</a:t>
            </a:r>
            <a:br>
              <a:rPr lang="en-US" dirty="0">
                <a:latin typeface="+mn-lt"/>
                <a:ea typeface="ＭＳ 明朝"/>
                <a:cs typeface="Times New Roman"/>
              </a:rPr>
            </a:br>
            <a:endParaRPr lang="en-US" dirty="0">
              <a:latin typeface="+mn-lt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3499785"/>
              </p:ext>
            </p:extLst>
          </p:nvPr>
        </p:nvGraphicFramePr>
        <p:xfrm>
          <a:off x="685800" y="4038600"/>
          <a:ext cx="7518400" cy="2647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Document" r:id="rId4" imgW="5626100" imgH="1981200" progId="Word.Document.12">
                  <p:embed/>
                </p:oleObj>
              </mc:Choice>
              <mc:Fallback>
                <p:oleObj name="Document" r:id="rId4" imgW="5626100" imgH="1981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5800" y="4038600"/>
                        <a:ext cx="7518400" cy="2647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32643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77200" y="4800600"/>
            <a:ext cx="812800" cy="1917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52400" y="304800"/>
            <a:ext cx="8737600" cy="6413500"/>
          </a:xfrm>
        </p:spPr>
        <p:txBody>
          <a:bodyPr>
            <a:noAutofit/>
          </a:bodyPr>
          <a:lstStyle/>
          <a:p>
            <a:pPr algn="l">
              <a:spcBef>
                <a:spcPts val="800"/>
              </a:spcBef>
            </a:pPr>
            <a:r>
              <a:rPr lang="en-US" sz="2200" dirty="0">
                <a:solidFill>
                  <a:srgbClr val="000000"/>
                </a:solidFill>
              </a:rPr>
              <a:t>• Write down three synonyms </a:t>
            </a:r>
            <a:r>
              <a:rPr lang="en-US" sz="2200" dirty="0" smtClean="0">
                <a:solidFill>
                  <a:srgbClr val="000000"/>
                </a:solidFill>
              </a:rPr>
              <a:t>(or closely </a:t>
            </a:r>
            <a:r>
              <a:rPr lang="en-US" sz="2200" dirty="0">
                <a:solidFill>
                  <a:srgbClr val="000000"/>
                </a:solidFill>
              </a:rPr>
              <a:t>related terms) for assessment  </a:t>
            </a:r>
          </a:p>
          <a:p>
            <a:pPr algn="l">
              <a:spcBef>
                <a:spcPts val="800"/>
              </a:spcBef>
            </a:pPr>
            <a:r>
              <a:rPr lang="en-US" sz="2200" dirty="0" smtClean="0">
                <a:solidFill>
                  <a:schemeClr val="tx1"/>
                </a:solidFill>
              </a:rPr>
              <a:t>•</a:t>
            </a:r>
            <a:r>
              <a:rPr lang="en-US" sz="2200" dirty="0">
                <a:solidFill>
                  <a:schemeClr val="tx1"/>
                </a:solidFill>
              </a:rPr>
              <a:t> What is the teacher thinking when she assigns a 3-page essay to her 9</a:t>
            </a:r>
            <a:r>
              <a:rPr lang="en-US" sz="2200" baseline="30000" dirty="0">
                <a:solidFill>
                  <a:schemeClr val="tx1"/>
                </a:solidFill>
              </a:rPr>
              <a:t>th</a:t>
            </a:r>
            <a:r>
              <a:rPr lang="en-US" sz="2200" dirty="0">
                <a:solidFill>
                  <a:schemeClr val="tx1"/>
                </a:solidFill>
              </a:rPr>
              <a:t> graders?   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• Why would a teacher ever use a T/F, multiple choice  test? </a:t>
            </a:r>
          </a:p>
          <a:p>
            <a:pPr algn="l">
              <a:spcBef>
                <a:spcPts val="800"/>
              </a:spcBef>
            </a:pPr>
            <a:r>
              <a:rPr lang="en-US" sz="2200" dirty="0" smtClean="0">
                <a:solidFill>
                  <a:srgbClr val="000000"/>
                </a:solidFill>
              </a:rPr>
              <a:t>• Recall </a:t>
            </a:r>
            <a:r>
              <a:rPr lang="en-US" sz="2200" dirty="0">
                <a:solidFill>
                  <a:srgbClr val="000000"/>
                </a:solidFill>
              </a:rPr>
              <a:t>a positive instance of assessment from your </a:t>
            </a:r>
            <a:r>
              <a:rPr lang="en-US" sz="2200" dirty="0" smtClean="0">
                <a:solidFill>
                  <a:srgbClr val="000000"/>
                </a:solidFill>
              </a:rPr>
              <a:t>K-12 experience</a:t>
            </a:r>
            <a:endParaRPr lang="en-US" sz="2200" dirty="0">
              <a:solidFill>
                <a:srgbClr val="000000"/>
              </a:solidFill>
            </a:endParaRPr>
          </a:p>
          <a:p>
            <a:pPr algn="l">
              <a:spcBef>
                <a:spcPts val="800"/>
              </a:spcBef>
            </a:pPr>
            <a:r>
              <a:rPr lang="en-US" sz="2200" dirty="0" smtClean="0">
                <a:solidFill>
                  <a:srgbClr val="000000"/>
                </a:solidFill>
              </a:rPr>
              <a:t>• </a:t>
            </a:r>
            <a:r>
              <a:rPr lang="en-US" sz="2200" dirty="0">
                <a:solidFill>
                  <a:srgbClr val="000000"/>
                </a:solidFill>
              </a:rPr>
              <a:t>Recall a negative </a:t>
            </a:r>
            <a:r>
              <a:rPr lang="en-US" sz="2200" dirty="0" smtClean="0">
                <a:solidFill>
                  <a:srgbClr val="000000"/>
                </a:solidFill>
              </a:rPr>
              <a:t>    “           “           “              “       “       “           “</a:t>
            </a:r>
          </a:p>
          <a:p>
            <a:pPr algn="l">
              <a:spcBef>
                <a:spcPts val="800"/>
              </a:spcBef>
            </a:pPr>
            <a:r>
              <a:rPr lang="en-US" sz="2200" dirty="0" smtClean="0">
                <a:solidFill>
                  <a:srgbClr val="000000"/>
                </a:solidFill>
              </a:rPr>
              <a:t>• </a:t>
            </a:r>
            <a:r>
              <a:rPr lang="en-US" sz="2200" dirty="0">
                <a:solidFill>
                  <a:srgbClr val="000000"/>
                </a:solidFill>
              </a:rPr>
              <a:t>Think of an instance of K-12 assessment that is in the news (current or recent) </a:t>
            </a:r>
          </a:p>
          <a:p>
            <a:pPr algn="l">
              <a:spcBef>
                <a:spcPts val="800"/>
              </a:spcBef>
            </a:pPr>
            <a:r>
              <a:rPr lang="en-US" sz="2200" dirty="0" smtClean="0">
                <a:solidFill>
                  <a:srgbClr val="000000"/>
                </a:solidFill>
              </a:rPr>
              <a:t>• </a:t>
            </a:r>
            <a:r>
              <a:rPr lang="en-US" sz="2200" dirty="0">
                <a:solidFill>
                  <a:srgbClr val="000000"/>
                </a:solidFill>
              </a:rPr>
              <a:t>Describe an educationally productive use of assessment in K-12 schools.  </a:t>
            </a:r>
          </a:p>
          <a:p>
            <a:pPr algn="l">
              <a:spcBef>
                <a:spcPts val="800"/>
              </a:spcBef>
            </a:pPr>
            <a:r>
              <a:rPr lang="en-US" sz="2200" dirty="0" smtClean="0">
                <a:solidFill>
                  <a:srgbClr val="000000"/>
                </a:solidFill>
              </a:rPr>
              <a:t>• </a:t>
            </a:r>
            <a:r>
              <a:rPr lang="en-US" sz="2200" dirty="0">
                <a:solidFill>
                  <a:srgbClr val="000000"/>
                </a:solidFill>
              </a:rPr>
              <a:t>Describe an educationally destructive use of assessment in K-12 schools.  </a:t>
            </a:r>
            <a:br>
              <a:rPr lang="en-US" sz="2200" dirty="0">
                <a:solidFill>
                  <a:srgbClr val="000000"/>
                </a:solidFill>
              </a:rPr>
            </a:br>
            <a:r>
              <a:rPr lang="en-US" sz="2200" dirty="0">
                <a:solidFill>
                  <a:srgbClr val="000000"/>
                </a:solidFill>
              </a:rPr>
              <a:t>• What have been the </a:t>
            </a:r>
            <a:r>
              <a:rPr lang="en-US" sz="2200" u="sng" dirty="0">
                <a:solidFill>
                  <a:srgbClr val="000000"/>
                </a:solidFill>
              </a:rPr>
              <a:t>purposes</a:t>
            </a:r>
            <a:r>
              <a:rPr lang="en-US" sz="2200" dirty="0">
                <a:solidFill>
                  <a:srgbClr val="000000"/>
                </a:solidFill>
              </a:rPr>
              <a:t> of assessment in your K-12 school career?  </a:t>
            </a:r>
            <a:endParaRPr lang="en-US" sz="2200" dirty="0" smtClean="0">
              <a:solidFill>
                <a:srgbClr val="000000"/>
              </a:solidFill>
            </a:endParaRPr>
          </a:p>
          <a:p>
            <a:pPr algn="l">
              <a:spcBef>
                <a:spcPts val="800"/>
              </a:spcBef>
            </a:pPr>
            <a:r>
              <a:rPr lang="en-US" sz="2200" dirty="0" smtClean="0">
                <a:solidFill>
                  <a:srgbClr val="000000"/>
                </a:solidFill>
              </a:rPr>
              <a:t>•</a:t>
            </a:r>
            <a:r>
              <a:rPr lang="en-US" sz="2200" dirty="0">
                <a:solidFill>
                  <a:srgbClr val="000000"/>
                </a:solidFill>
              </a:rPr>
              <a:t> Put these elements of the curriculum planning process in order:  </a:t>
            </a:r>
            <a:r>
              <a:rPr lang="en-US" sz="2200" dirty="0" smtClean="0">
                <a:solidFill>
                  <a:srgbClr val="000000"/>
                </a:solidFill>
              </a:rPr>
              <a:t>  	∞ Determine </a:t>
            </a:r>
            <a:r>
              <a:rPr lang="en-US" sz="2200" dirty="0">
                <a:solidFill>
                  <a:srgbClr val="000000"/>
                </a:solidFill>
              </a:rPr>
              <a:t>your instructional activities         </a:t>
            </a:r>
            <a:r>
              <a:rPr lang="en-US" sz="2200" dirty="0" smtClean="0">
                <a:solidFill>
                  <a:srgbClr val="000000"/>
                </a:solidFill>
              </a:rPr>
              <a:t/>
            </a:r>
            <a:br>
              <a:rPr lang="en-US" sz="2200" dirty="0" smtClean="0">
                <a:solidFill>
                  <a:srgbClr val="000000"/>
                </a:solidFill>
              </a:rPr>
            </a:br>
            <a:r>
              <a:rPr lang="en-US" sz="2200" dirty="0" smtClean="0">
                <a:solidFill>
                  <a:srgbClr val="000000"/>
                </a:solidFill>
              </a:rPr>
              <a:t>	∞ Determine </a:t>
            </a:r>
            <a:r>
              <a:rPr lang="en-US" sz="2200" dirty="0">
                <a:solidFill>
                  <a:srgbClr val="000000"/>
                </a:solidFill>
              </a:rPr>
              <a:t>your assessments        </a:t>
            </a:r>
            <a:r>
              <a:rPr lang="en-US" sz="2200" dirty="0" smtClean="0">
                <a:solidFill>
                  <a:srgbClr val="000000"/>
                </a:solidFill>
              </a:rPr>
              <a:t/>
            </a:r>
            <a:br>
              <a:rPr lang="en-US" sz="2200" dirty="0" smtClean="0">
                <a:solidFill>
                  <a:srgbClr val="000000"/>
                </a:solidFill>
              </a:rPr>
            </a:br>
            <a:r>
              <a:rPr lang="en-US" sz="2200" dirty="0" smtClean="0">
                <a:solidFill>
                  <a:srgbClr val="000000"/>
                </a:solidFill>
              </a:rPr>
              <a:t>	∞ Determine </a:t>
            </a:r>
            <a:r>
              <a:rPr lang="en-US" sz="2200" dirty="0">
                <a:solidFill>
                  <a:srgbClr val="000000"/>
                </a:solidFill>
              </a:rPr>
              <a:t>your learning targets	  </a:t>
            </a:r>
            <a:r>
              <a:rPr lang="en-US" sz="2200" dirty="0" smtClean="0">
                <a:solidFill>
                  <a:srgbClr val="000000"/>
                </a:solidFill>
              </a:rPr>
              <a:t/>
            </a:r>
            <a:br>
              <a:rPr lang="en-US" sz="2200" dirty="0" smtClean="0">
                <a:solidFill>
                  <a:srgbClr val="000000"/>
                </a:solidFill>
              </a:rPr>
            </a:br>
            <a:r>
              <a:rPr lang="en-US" sz="2200" dirty="0" smtClean="0">
                <a:solidFill>
                  <a:schemeClr val="tx1"/>
                </a:solidFill>
              </a:rPr>
              <a:t>	∞ Know </a:t>
            </a:r>
            <a:r>
              <a:rPr lang="en-US" sz="2200" dirty="0">
                <a:solidFill>
                  <a:schemeClr val="tx1"/>
                </a:solidFill>
              </a:rPr>
              <a:t>your content </a:t>
            </a:r>
            <a:endParaRPr lang="en-US" sz="22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solidFill>
                  <a:schemeClr val="tx1"/>
                </a:solidFill>
                <a:ea typeface="ＭＳ Ｐゴシック" pitchFamily="19" charset="-128"/>
                <a:cs typeface="ＭＳ Ｐゴシック" pitchFamily="19" charset="-128"/>
              </a:rPr>
              <a:t>Assessment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Marv</a:t>
            </a:r>
          </a:p>
          <a:p>
            <a:pPr eaLnBrk="1" hangingPunct="1"/>
            <a:r>
              <a:rPr lang="en-US" dirty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Teach, test, and hope for the best….</a:t>
            </a:r>
          </a:p>
          <a:p>
            <a:pPr eaLnBrk="1" hangingPunct="1"/>
            <a:r>
              <a:rPr lang="en-US" dirty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“It’s not teaching that causes results, it’s adjustments by the learner.” - </a:t>
            </a:r>
            <a:r>
              <a:rPr lang="en-US" sz="2000" dirty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G. Wiggins</a:t>
            </a:r>
            <a:endParaRPr lang="en-US" dirty="0">
              <a:solidFill>
                <a:srgbClr val="000000"/>
              </a:solidFill>
              <a:ea typeface="ＭＳ Ｐゴシック" pitchFamily="19" charset="-128"/>
              <a:cs typeface="ＭＳ Ｐゴシック" pitchFamily="19" charset="-128"/>
            </a:endParaRPr>
          </a:p>
          <a:p>
            <a:pPr eaLnBrk="1" hangingPunct="1"/>
            <a:r>
              <a:rPr lang="en-US" dirty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Learners need feedback </a:t>
            </a:r>
          </a:p>
          <a:p>
            <a:pPr eaLnBrk="1" hangingPunct="1">
              <a:buClr>
                <a:schemeClr val="tx1"/>
              </a:buClr>
              <a:buFontTx/>
              <a:buNone/>
            </a:pPr>
            <a:r>
              <a:rPr lang="en-US" dirty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            </a:t>
            </a:r>
            <a:r>
              <a:rPr lang="en-US" dirty="0" smtClean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=</a:t>
            </a:r>
            <a:r>
              <a:rPr lang="en-US" dirty="0">
                <a:solidFill>
                  <a:srgbClr val="000000"/>
                </a:solidFill>
                <a:ea typeface="ＭＳ Ｐゴシック" pitchFamily="19" charset="-128"/>
                <a:cs typeface="ＭＳ Ｐゴシック" pitchFamily="19" charset="-128"/>
              </a:rPr>
              <a:t>&gt; Assessment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762000"/>
            <a:ext cx="152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400" y="4699000"/>
            <a:ext cx="4446587" cy="1427163"/>
          </a:xfrm>
          <a:prstGeom prst="rect">
            <a:avLst/>
          </a:prstGeom>
          <a:effectLst>
            <a:outerShdw blurRad="59055" dist="45339" dir="2700000" sx="103000" sy="103000" rotWithShape="0">
              <a:srgbClr val="000000">
                <a:alpha val="30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Autofit/>
          </a:bodyPr>
          <a:lstStyle/>
          <a:p>
            <a:pPr algn="l"/>
            <a:r>
              <a:rPr lang="en-US" sz="4000" dirty="0" smtClean="0"/>
              <a:t>Backward Design: Assessment in the curriculum planning process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828800"/>
            <a:ext cx="8839200" cy="4068763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Know your content!</a:t>
            </a:r>
          </a:p>
          <a:p>
            <a:r>
              <a:rPr lang="en-US" dirty="0" smtClean="0"/>
              <a:t>Develop your learning targets;                             	   </a:t>
            </a:r>
            <a:endParaRPr lang="en-US" dirty="0"/>
          </a:p>
          <a:p>
            <a:r>
              <a:rPr lang="en-US" dirty="0" smtClean="0"/>
              <a:t>Develop your assessments;  							</a:t>
            </a:r>
            <a:endParaRPr lang="en-US" sz="2000" dirty="0" smtClean="0"/>
          </a:p>
          <a:p>
            <a:r>
              <a:rPr lang="en-US" dirty="0" smtClean="0"/>
              <a:t>Develop your instructional activities;</a:t>
            </a:r>
          </a:p>
          <a:p>
            <a:r>
              <a:rPr lang="en-US" dirty="0" smtClean="0"/>
              <a:t>Evaluate the quality and equity of the process.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39000" y="4983162"/>
            <a:ext cx="1143000" cy="147674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TextBox 5"/>
          <p:cNvSpPr txBox="1"/>
          <p:nvPr/>
        </p:nvSpPr>
        <p:spPr>
          <a:xfrm>
            <a:off x="990600" y="6273800"/>
            <a:ext cx="5456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Wiggins </a:t>
            </a:r>
            <a:r>
              <a:rPr lang="en-US" dirty="0"/>
              <a:t>and </a:t>
            </a:r>
            <a:r>
              <a:rPr lang="en-US" dirty="0" err="1" smtClean="0"/>
              <a:t>McTighe</a:t>
            </a:r>
            <a:r>
              <a:rPr lang="en-US" dirty="0" smtClean="0"/>
              <a:t> (2005).  </a:t>
            </a:r>
            <a:r>
              <a:rPr lang="en-US" u="sng" dirty="0"/>
              <a:t>Understanding by </a:t>
            </a:r>
            <a:r>
              <a:rPr lang="en-US" u="sng" dirty="0" smtClean="0"/>
              <a:t>Design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1371600" y="457200"/>
            <a:ext cx="5486400" cy="1143000"/>
            <a:chOff x="1371600" y="457200"/>
            <a:chExt cx="5486400" cy="1143000"/>
          </a:xfrm>
        </p:grpSpPr>
        <p:sp>
          <p:nvSpPr>
            <p:cNvPr id="20" name="Rectangle 19"/>
            <p:cNvSpPr/>
            <p:nvPr/>
          </p:nvSpPr>
          <p:spPr>
            <a:xfrm>
              <a:off x="1371600" y="457200"/>
              <a:ext cx="3581400" cy="38100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effectLst>
              <a:outerShdw blurRad="52705" dist="35687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524000" y="838200"/>
              <a:ext cx="5334000" cy="762000"/>
              <a:chOff x="1524000" y="838200"/>
              <a:chExt cx="5334000" cy="762000"/>
            </a:xfrm>
          </p:grpSpPr>
          <p:cxnSp>
            <p:nvCxnSpPr>
              <p:cNvPr id="5" name="Straight Arrow Connector 4"/>
              <p:cNvCxnSpPr/>
              <p:nvPr/>
            </p:nvCxnSpPr>
            <p:spPr>
              <a:xfrm>
                <a:off x="1524000" y="838200"/>
                <a:ext cx="0" cy="7620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Arrow Connector 6"/>
              <p:cNvCxnSpPr/>
              <p:nvPr/>
            </p:nvCxnSpPr>
            <p:spPr>
              <a:xfrm>
                <a:off x="4191000" y="838200"/>
                <a:ext cx="2667000" cy="7620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>
                <a:off x="2590800" y="838200"/>
                <a:ext cx="1524000" cy="7620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2400" dirty="0"/>
              <a:t>Content – LTs – Evidence – Assessment – Instructional Activities </a:t>
            </a:r>
            <a:r>
              <a:rPr lang="en-US" sz="2400" dirty="0" smtClean="0"/>
              <a:t>– </a:t>
            </a:r>
            <a:r>
              <a:rPr lang="en-US" sz="2400" dirty="0"/>
              <a:t>Equity</a:t>
            </a:r>
            <a:br>
              <a:rPr lang="en-US" sz="2400" dirty="0"/>
            </a:br>
            <a:endParaRPr lang="en-US" sz="2400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7187118"/>
              </p:ext>
            </p:extLst>
          </p:nvPr>
        </p:nvGraphicFramePr>
        <p:xfrm>
          <a:off x="228600" y="1600200"/>
          <a:ext cx="8686800" cy="2748280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tableStyleId>{2D5ABB26-0587-4C30-8999-92F81FD0307C}</a:tableStyleId>
              </a:tblPr>
              <a:tblGrid>
                <a:gridCol w="2895600"/>
                <a:gridCol w="2895600"/>
                <a:gridCol w="2895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u="sng" dirty="0" smtClean="0"/>
                        <a:t>Learning Targets</a:t>
                      </a:r>
                      <a:endParaRPr lang="en-US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sng" dirty="0" smtClean="0"/>
                        <a:t>Evidence</a:t>
                      </a:r>
                      <a:endParaRPr lang="en-US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u="sng" dirty="0" smtClean="0"/>
                        <a:t>Assessment</a:t>
                      </a:r>
                      <a:endParaRPr lang="en-US" b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What must students know? understand? Be able to do? What attitudes</a:t>
                      </a:r>
                      <a:r>
                        <a:rPr lang="en-US" i="1" baseline="0" dirty="0" smtClean="0"/>
                        <a:t> are important?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What would students</a:t>
                      </a:r>
                      <a:r>
                        <a:rPr lang="en-US" i="1" baseline="0" dirty="0" smtClean="0"/>
                        <a:t> </a:t>
                      </a:r>
                      <a:r>
                        <a:rPr lang="en-US" i="1" u="sng" baseline="0" dirty="0" smtClean="0"/>
                        <a:t>do</a:t>
                      </a:r>
                      <a:r>
                        <a:rPr lang="en-US" i="1" u="none" baseline="0" dirty="0" smtClean="0"/>
                        <a:t> that would convince you that they have met your learning target?  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How</a:t>
                      </a:r>
                      <a:r>
                        <a:rPr lang="en-US" i="1" baseline="0" dirty="0" smtClean="0"/>
                        <a:t> will you give them opportunities to show you that hey have met your learning targets?  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Fact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Concept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Skill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Disposition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Selected Response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Essay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Performance Assessment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 smtClean="0"/>
                        <a:t>Personal Communication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3" name="Group 12"/>
          <p:cNvGrpSpPr/>
          <p:nvPr/>
        </p:nvGrpSpPr>
        <p:grpSpPr>
          <a:xfrm>
            <a:off x="3657600" y="3336925"/>
            <a:ext cx="1675606" cy="876300"/>
            <a:chOff x="3657600" y="3336925"/>
            <a:chExt cx="1675606" cy="876300"/>
          </a:xfrm>
        </p:grpSpPr>
        <p:pic>
          <p:nvPicPr>
            <p:cNvPr id="4505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00" y="3336925"/>
              <a:ext cx="639763" cy="876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06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793" y="3336925"/>
              <a:ext cx="760413" cy="822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TextBox 10"/>
          <p:cNvSpPr txBox="1"/>
          <p:nvPr/>
        </p:nvSpPr>
        <p:spPr>
          <a:xfrm>
            <a:off x="444500" y="5029200"/>
            <a:ext cx="8199543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endParaRPr lang="en-US" i="1" dirty="0" smtClean="0"/>
          </a:p>
          <a:p>
            <a:r>
              <a:rPr lang="en-US" i="1" dirty="0" smtClean="0"/>
              <a:t>Assessment</a:t>
            </a:r>
            <a:r>
              <a:rPr lang="en-US" i="1" dirty="0"/>
              <a:t>: the use of external indicators to make inferences about an internal state.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198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2250" y="33338"/>
            <a:ext cx="8693150" cy="11430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sz="3600" dirty="0" smtClean="0"/>
              <a:t>Learning Targets =&gt; Evidence =&gt; Assessment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76200" y="1371600"/>
            <a:ext cx="9042400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Examples</a:t>
            </a:r>
          </a:p>
          <a:p>
            <a:r>
              <a:rPr lang="en-US" dirty="0"/>
              <a:t>If </a:t>
            </a:r>
            <a:r>
              <a:rPr lang="en-US" b="1" dirty="0"/>
              <a:t>Target</a:t>
            </a:r>
            <a:r>
              <a:rPr lang="en-US" dirty="0"/>
              <a:t> = facts about </a:t>
            </a:r>
            <a:r>
              <a:rPr lang="en-US" dirty="0" smtClean="0"/>
              <a:t>WWI, then</a:t>
            </a:r>
          </a:p>
          <a:p>
            <a:r>
              <a:rPr lang="en-US" b="1" dirty="0" smtClean="0"/>
              <a:t>Evidence</a:t>
            </a:r>
            <a:r>
              <a:rPr lang="en-US" dirty="0" smtClean="0"/>
              <a:t> </a:t>
            </a:r>
            <a:r>
              <a:rPr lang="en-US" dirty="0"/>
              <a:t>might = recitation of </a:t>
            </a:r>
            <a:r>
              <a:rPr lang="en-US" dirty="0" smtClean="0"/>
              <a:t>facts, and </a:t>
            </a:r>
          </a:p>
          <a:p>
            <a:r>
              <a:rPr lang="en-US" b="1" dirty="0" smtClean="0"/>
              <a:t>Assessment </a:t>
            </a:r>
            <a:r>
              <a:rPr lang="en-US" b="1" dirty="0"/>
              <a:t>Method</a:t>
            </a:r>
            <a:r>
              <a:rPr lang="en-US" dirty="0"/>
              <a:t> </a:t>
            </a:r>
            <a:r>
              <a:rPr lang="en-US" dirty="0" smtClean="0"/>
              <a:t>might = </a:t>
            </a:r>
            <a:r>
              <a:rPr lang="en-US" dirty="0"/>
              <a:t>selected response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If </a:t>
            </a:r>
            <a:r>
              <a:rPr lang="en-US" b="1" dirty="0"/>
              <a:t>Target </a:t>
            </a:r>
            <a:r>
              <a:rPr lang="en-US" dirty="0"/>
              <a:t>= conceptual understanding of the causes of </a:t>
            </a:r>
            <a:r>
              <a:rPr lang="en-US" dirty="0" smtClean="0"/>
              <a:t>WWI, then </a:t>
            </a:r>
          </a:p>
          <a:p>
            <a:r>
              <a:rPr lang="en-US" b="1" dirty="0" smtClean="0"/>
              <a:t>Evidence</a:t>
            </a:r>
            <a:r>
              <a:rPr lang="en-US" dirty="0" smtClean="0"/>
              <a:t> </a:t>
            </a:r>
            <a:r>
              <a:rPr lang="en-US" dirty="0"/>
              <a:t>might = an </a:t>
            </a:r>
            <a:r>
              <a:rPr lang="en-US" dirty="0" smtClean="0"/>
              <a:t>effective </a:t>
            </a:r>
            <a:r>
              <a:rPr lang="en-US" dirty="0"/>
              <a:t>essay about how </a:t>
            </a:r>
            <a:r>
              <a:rPr lang="en-US" dirty="0" smtClean="0"/>
              <a:t>a time traveler might </a:t>
            </a:r>
            <a:r>
              <a:rPr lang="en-US" dirty="0"/>
              <a:t>have averted </a:t>
            </a:r>
            <a:r>
              <a:rPr lang="en-US" dirty="0" smtClean="0"/>
              <a:t>WWI, and </a:t>
            </a:r>
            <a:r>
              <a:rPr lang="en-US" b="1" dirty="0"/>
              <a:t>Assessment Method</a:t>
            </a:r>
            <a:r>
              <a:rPr lang="en-US" dirty="0"/>
              <a:t> </a:t>
            </a:r>
            <a:r>
              <a:rPr lang="en-US" dirty="0" smtClean="0"/>
              <a:t>might = </a:t>
            </a:r>
            <a:r>
              <a:rPr lang="en-US" dirty="0"/>
              <a:t>essay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If </a:t>
            </a:r>
            <a:r>
              <a:rPr lang="en-US" b="1" dirty="0"/>
              <a:t>Target</a:t>
            </a:r>
            <a:r>
              <a:rPr lang="en-US" dirty="0"/>
              <a:t> = </a:t>
            </a:r>
            <a:r>
              <a:rPr lang="en-US" dirty="0" smtClean="0"/>
              <a:t>skill with the use of a </a:t>
            </a:r>
            <a:r>
              <a:rPr lang="en-US" dirty="0"/>
              <a:t>"sample space" to solve a probability </a:t>
            </a:r>
            <a:r>
              <a:rPr lang="en-US" dirty="0" smtClean="0"/>
              <a:t>problem, then</a:t>
            </a:r>
          </a:p>
          <a:p>
            <a:r>
              <a:rPr lang="en-US" b="1" dirty="0" smtClean="0"/>
              <a:t>Evidence </a:t>
            </a:r>
            <a:r>
              <a:rPr lang="en-US" dirty="0"/>
              <a:t>might </a:t>
            </a:r>
            <a:r>
              <a:rPr lang="en-US" b="1" dirty="0"/>
              <a:t>= </a:t>
            </a:r>
            <a:r>
              <a:rPr lang="en-US" dirty="0" smtClean="0"/>
              <a:t>your </a:t>
            </a:r>
            <a:r>
              <a:rPr lang="en-US" dirty="0"/>
              <a:t>ability to show how to derive and use a sample space in </a:t>
            </a:r>
            <a:r>
              <a:rPr lang="en-US" dirty="0" smtClean="0"/>
              <a:t>craps, and </a:t>
            </a:r>
            <a:r>
              <a:rPr lang="en-US" b="1" dirty="0"/>
              <a:t>Assessment Method</a:t>
            </a:r>
            <a:r>
              <a:rPr lang="en-US" dirty="0"/>
              <a:t> </a:t>
            </a:r>
            <a:r>
              <a:rPr lang="en-US" dirty="0" smtClean="0"/>
              <a:t>might = </a:t>
            </a:r>
            <a:r>
              <a:rPr lang="en-US" dirty="0"/>
              <a:t>performance assessment. 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If </a:t>
            </a:r>
            <a:r>
              <a:rPr lang="en-US" b="1" dirty="0"/>
              <a:t>Target</a:t>
            </a:r>
            <a:r>
              <a:rPr lang="en-US" dirty="0"/>
              <a:t> = positive disposition regarding 17</a:t>
            </a:r>
            <a:r>
              <a:rPr lang="en-US" baseline="30000" dirty="0"/>
              <a:t>th</a:t>
            </a:r>
            <a:r>
              <a:rPr lang="en-US" dirty="0"/>
              <a:t> C. British </a:t>
            </a:r>
            <a:r>
              <a:rPr lang="en-US" dirty="0" smtClean="0"/>
              <a:t>Literature, then </a:t>
            </a:r>
          </a:p>
          <a:p>
            <a:r>
              <a:rPr lang="en-US" b="1" dirty="0" smtClean="0"/>
              <a:t>Evidence </a:t>
            </a:r>
            <a:r>
              <a:rPr lang="en-US" dirty="0"/>
              <a:t>might = students select this lit. </a:t>
            </a:r>
            <a:r>
              <a:rPr lang="en-US" dirty="0" smtClean="0"/>
              <a:t>for</a:t>
            </a:r>
            <a:r>
              <a:rPr lang="en-US" dirty="0"/>
              <a:t> </a:t>
            </a:r>
            <a:r>
              <a:rPr lang="en-US" dirty="0" smtClean="0"/>
              <a:t>pleasure reading, and </a:t>
            </a:r>
          </a:p>
          <a:p>
            <a:r>
              <a:rPr lang="en-US" b="1" dirty="0" smtClean="0"/>
              <a:t>Assessment</a:t>
            </a:r>
            <a:r>
              <a:rPr lang="en-US" dirty="0" smtClean="0"/>
              <a:t> </a:t>
            </a:r>
            <a:r>
              <a:rPr lang="en-US" dirty="0"/>
              <a:t>might =</a:t>
            </a:r>
            <a:r>
              <a:rPr lang="en-US" dirty="0" smtClean="0"/>
              <a:t> </a:t>
            </a:r>
            <a:r>
              <a:rPr lang="en-US" dirty="0"/>
              <a:t>personal communication (or selected </a:t>
            </a:r>
            <a:r>
              <a:rPr lang="en-US" dirty="0" smtClean="0"/>
              <a:t>response/short </a:t>
            </a:r>
            <a:r>
              <a:rPr lang="en-US" dirty="0"/>
              <a:t>answer, e.g., a survey)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651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give it a try, shall we?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Working on your own or with one other </a:t>
            </a:r>
            <a:r>
              <a:rPr lang="en-US" dirty="0" smtClean="0"/>
              <a:t>person who has similar teaching commitments, </a:t>
            </a:r>
            <a:r>
              <a:rPr lang="en-US" dirty="0" smtClean="0"/>
              <a:t>select a content area (e.g., mathematics) and a grade level, then write a learning target, an appropriate statement of evidence and an assessment.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4673600"/>
            <a:ext cx="2668342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764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All those tests!</a:t>
            </a:r>
            <a:endParaRPr lang="en-US" sz="4800" dirty="0"/>
          </a:p>
        </p:txBody>
      </p:sp>
      <p:sp>
        <p:nvSpPr>
          <p:cNvPr id="5" name="Rectangle 4"/>
          <p:cNvSpPr/>
          <p:nvPr/>
        </p:nvSpPr>
        <p:spPr>
          <a:xfrm rot="20946416">
            <a:off x="695356" y="2747719"/>
            <a:ext cx="1313693" cy="923330"/>
          </a:xfrm>
          <a:prstGeom prst="rect">
            <a:avLst/>
          </a:prstGeom>
          <a:noFill/>
          <a:effectLst>
            <a:reflection stA="34000" endPos="50000" dir="5400000" sy="-100000" algn="bl" rotWithShape="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3"/>
                </a:solidFill>
                <a:effectLst>
                  <a:reflection stA="50000" endPos="50000" dist="12700" dir="5400000" sy="-100000" algn="bl" rotWithShape="0"/>
                </a:effectLst>
              </a:rPr>
              <a:t>ACT</a:t>
            </a:r>
            <a:endParaRPr lang="en-US" sz="5400" b="1" dirty="0">
              <a:ln/>
              <a:solidFill>
                <a:schemeClr val="accent3"/>
              </a:solidFill>
              <a:effectLst>
                <a:reflection stA="50000" endPos="50000" dist="12700" dir="5400000" sy="-100000" algn="bl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523755">
            <a:off x="1739082" y="3969711"/>
            <a:ext cx="1274708" cy="923330"/>
          </a:xfrm>
          <a:prstGeom prst="rect">
            <a:avLst/>
          </a:prstGeom>
          <a:noFill/>
          <a:effectLst>
            <a:reflection stA="35000" endPos="50000" dist="12700" dir="5400000" sy="-100000" algn="bl" rotWithShape="0"/>
          </a:effectLst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SAT</a:t>
            </a:r>
            <a:endParaRPr lang="en-US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 rot="384284">
            <a:off x="3515796" y="2721347"/>
            <a:ext cx="16552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stA="50000" endPos="50000" dist="12700" dir="5400000" sy="-100000" algn="bl" rotWithShape="0"/>
                </a:effectLst>
              </a:rPr>
              <a:t>HSPE</a:t>
            </a:r>
            <a:endParaRPr lang="en-US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stA="50000" endPos="50000" dist="12700" dir="5400000" sy="-100000" algn="bl" rotWithShape="0"/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 rot="21293205">
            <a:off x="4646011" y="4083357"/>
            <a:ext cx="1485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"/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stA="50000" endPos="50000" dist="12700" dir="5400000" sy="-100000" algn="bl" rotWithShape="0"/>
                </a:effectLst>
              </a:rPr>
              <a:t>MSP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stA="50000" endPos="50000" dist="12700" dir="5400000" sy="-100000" algn="bl" rotWithShape="0"/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 rot="697707">
            <a:off x="506343" y="1120675"/>
            <a:ext cx="15781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stA="50000" endPos="50000" dist="12700" dir="5400000" sy="-100000" algn="bl" rotWithShape="0"/>
                </a:effectLst>
              </a:rPr>
              <a:t>MAP</a:t>
            </a:r>
            <a:endParaRPr 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stA="50000" endPos="50000" dist="12700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3180" y="5181600"/>
            <a:ext cx="7837640" cy="923330"/>
          </a:xfrm>
          <a:prstGeom prst="rect">
            <a:avLst/>
          </a:prstGeom>
          <a:noFill/>
          <a:effectLst>
            <a:reflection stA="34000" endPos="50000" dist="127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  <a:reflection stA="50000" endPos="50000" dist="12700" dir="5400000" sy="-100000" algn="bl" rotWithShape="0"/>
                </a:effectLst>
              </a:rPr>
              <a:t>Common Core Assessment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  <a:reflection stA="50000" endPos="50000" dist="12700" dir="5400000" sy="-100000" algn="bl" rotWithShape="0"/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07448" y="1743670"/>
            <a:ext cx="1766792" cy="923330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stA="50000" endPos="50000" dist="12700" dir="5400000" sy="-100000" algn="bl" rotWithShape="0"/>
                </a:effectLst>
              </a:rPr>
              <a:t>NAEP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reflection stA="50000" endPos="50000" dist="12700" dir="5400000" sy="-100000" algn="bl" rotWithShape="0"/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 rot="21031877">
            <a:off x="7081524" y="3505200"/>
            <a:ext cx="14927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PISA</a:t>
            </a:r>
            <a:endParaRPr lang="en-US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343400" y="1417638"/>
            <a:ext cx="1852002" cy="923330"/>
          </a:xfrm>
          <a:prstGeom prst="rect">
            <a:avLst/>
          </a:prstGeom>
          <a:noFill/>
          <a:effectLst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trike="sngStrik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reflection stA="50000" endPos="50000" dist="12700" dir="5400000" sy="-100000" algn="bl" rotWithShape="0"/>
                </a:effectLst>
              </a:rPr>
              <a:t>WASL</a:t>
            </a:r>
            <a:endParaRPr lang="en-US" sz="5400" b="1" strike="sngStrike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reflection stA="50000" endPos="50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1473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0"/>
            <a:ext cx="9144000" cy="5601298"/>
          </a:xfrm>
          <a:prstGeom prst="rect">
            <a:avLst/>
          </a:prstGeom>
        </p:spPr>
      </p:pic>
      <p:pic>
        <p:nvPicPr>
          <p:cNvPr id="4" name="Picture 3" descr="http://t0.gstatic.com/images?q=tbn:ANd9GcSx_Mmg94p2HLec_fVn9W9JbMVpSR9JJMHJN44yiw8DiY4W5rO3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01"/>
            <a:ext cx="1905000" cy="1879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7289800" cy="762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mbria"/>
                <a:ea typeface="ＭＳ 明朝"/>
                <a:cs typeface="Times New Roman"/>
              </a:rPr>
              <a:t/>
            </a:r>
            <a:br>
              <a:rPr lang="en-US" dirty="0" smtClean="0">
                <a:latin typeface="Cambria"/>
                <a:ea typeface="ＭＳ 明朝"/>
                <a:cs typeface="Times New Roman"/>
              </a:rPr>
            </a:br>
            <a:r>
              <a:rPr lang="en-US" dirty="0" smtClean="0">
                <a:latin typeface="+mn-lt"/>
                <a:ea typeface="ＭＳ 明朝"/>
                <a:cs typeface="Times New Roman"/>
              </a:rPr>
              <a:t>Which </a:t>
            </a:r>
            <a:r>
              <a:rPr lang="en-US" dirty="0">
                <a:latin typeface="+mn-lt"/>
                <a:ea typeface="ＭＳ 明朝"/>
                <a:cs typeface="Times New Roman"/>
              </a:rPr>
              <a:t>Ball is the Best Bouncer?</a:t>
            </a:r>
            <a:br>
              <a:rPr lang="en-US" dirty="0">
                <a:latin typeface="+mn-lt"/>
                <a:ea typeface="ＭＳ 明朝"/>
                <a:cs typeface="Times New Roman"/>
              </a:rPr>
            </a:br>
            <a:endParaRPr lang="en-US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57591" y="1186934"/>
            <a:ext cx="6424409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</a:t>
            </a:r>
            <a:r>
              <a:rPr lang="en-US" sz="2400" dirty="0" smtClean="0"/>
              <a:t>lan a controlled  experiment, using the materials in the container, that would allow you to answer this question.  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3505200" y="2667000"/>
            <a:ext cx="538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cap="small" dirty="0" smtClean="0">
                <a:solidFill>
                  <a:srgbClr val="FF0000"/>
                </a:solidFill>
              </a:rPr>
              <a:t>Why might I do this with a 5</a:t>
            </a:r>
            <a:r>
              <a:rPr lang="en-US" sz="2400" cap="small" baseline="30000" dirty="0" smtClean="0">
                <a:solidFill>
                  <a:srgbClr val="FF0000"/>
                </a:solidFill>
              </a:rPr>
              <a:t>th</a:t>
            </a:r>
            <a:r>
              <a:rPr lang="en-US" sz="2400" cap="small" dirty="0" smtClean="0">
                <a:solidFill>
                  <a:srgbClr val="FF0000"/>
                </a:solidFill>
              </a:rPr>
              <a:t> grade class?  </a:t>
            </a:r>
            <a:endParaRPr lang="en-US" sz="2400" cap="smal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573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1497</TotalTime>
  <Words>428</Words>
  <Application>Microsoft Macintosh PowerPoint</Application>
  <PresentationFormat>On-screen Show (4:3)</PresentationFormat>
  <Paragraphs>93</Paragraphs>
  <Slides>11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Office Theme</vt:lpstr>
      <vt:lpstr>Document</vt:lpstr>
      <vt:lpstr>Assessment: a brief introduction</vt:lpstr>
      <vt:lpstr>PowerPoint Presentation</vt:lpstr>
      <vt:lpstr>Assessment</vt:lpstr>
      <vt:lpstr>Backward Design: Assessment in the curriculum planning process</vt:lpstr>
      <vt:lpstr>Content – LTs – Evidence – Assessment – Instructional Activities – Equity </vt:lpstr>
      <vt:lpstr>Learning Targets =&gt; Evidence =&gt; Assessment</vt:lpstr>
      <vt:lpstr>Let’s give it a try, shall we?  </vt:lpstr>
      <vt:lpstr>All those tests!</vt:lpstr>
      <vt:lpstr> Which Ball is the Best Bouncer? </vt:lpstr>
      <vt:lpstr> Which Ball is the Best Bouncer? </vt:lpstr>
      <vt:lpstr> Which Ball is the Best Bouncer? </vt:lpstr>
    </vt:vector>
  </TitlesOfParts>
  <Company>Seattle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Basics in Block II</dc:title>
  <dc:creator>Seattle University</dc:creator>
  <cp:lastModifiedBy>Mark Roddy</cp:lastModifiedBy>
  <cp:revision>106</cp:revision>
  <cp:lastPrinted>2013-02-07T21:01:10Z</cp:lastPrinted>
  <dcterms:created xsi:type="dcterms:W3CDTF">2010-06-08T19:17:55Z</dcterms:created>
  <dcterms:modified xsi:type="dcterms:W3CDTF">2013-11-07T19:57:43Z</dcterms:modified>
</cp:coreProperties>
</file>